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5" r:id="rId2"/>
    <p:sldId id="470" r:id="rId3"/>
    <p:sldId id="471" r:id="rId4"/>
    <p:sldId id="472" r:id="rId5"/>
    <p:sldId id="473" r:id="rId6"/>
    <p:sldId id="474" r:id="rId7"/>
    <p:sldId id="475" r:id="rId8"/>
    <p:sldId id="482" r:id="rId9"/>
    <p:sldId id="483" r:id="rId10"/>
    <p:sldId id="484" r:id="rId11"/>
    <p:sldId id="481" r:id="rId12"/>
    <p:sldId id="27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DA"/>
    <a:srgbClr val="46A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884" y="-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C56F3-7764-4CB0-8D73-A2336F4AD0E1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205FD-43BE-46C8-8ECA-CC1D2265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01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D2E877-D295-382F-2A9D-9E1E5540C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5064045-7EAA-8AA5-9661-776D26A7E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48E8159-939D-BFA1-1C40-3DB20193D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4B64E14-A714-A277-061B-755AE20C2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9C06008-BC44-E80D-D39C-153B2FE37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73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B96D82-FEBC-090E-35C3-4E3986DE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DDCCF66-5125-EFA3-16F0-F523003A4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EBEF0A4-5C89-3FF3-60BE-1CB5B92E0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EBCA213-0D73-B0A5-477F-C3A933FE7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228E298-C028-340B-91EE-430940498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67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71AE9CD-64D9-FE1A-5454-3E110A085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A98D9CC-5BC9-74B4-DC50-82361B184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BF69E7B-2750-6DF8-7D63-D2DD972F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A3CD337-D434-202B-A40C-C87DD78D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3F847C-AD65-9152-7DF0-CA228AC84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841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99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F352C3-0B11-3390-9D54-AC6081986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3DC752C-1630-A834-72B6-C1917AD18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C212B9-BA38-3A9C-DADF-1D88B3860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AF52A94-71FE-A9CD-DED7-CFBE0A204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0E51418-83CF-3307-34EF-188073F09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566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0078C1-EAB3-0572-BB3A-06696394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EFEA923-CCF8-2E8D-FE85-286E60AF0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064DC93-C51E-B065-626C-39431A954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39023CE-74C9-1A2F-2D8E-0D1A7FCB6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92B1253-0A03-F7F7-1B6C-CF93D992B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24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312FF7-DEA9-1168-3576-2E8E1AB34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1A0CF17-5085-231E-5857-042B0462B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443B7CE-3795-1FAC-DB54-16084C065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94A51F9-BE2F-2CD3-2A9E-47717FF8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8C3BF55-6AE2-E300-9123-D21A5CA65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E06C913-4021-3E35-238A-621E36891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85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DACAE3-7025-47EA-310F-659B8871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27C6F34-F196-A059-88AF-57BF00506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D54E04D-3461-CC5C-BD49-14B0C5924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705617F-D5FE-B550-6BEF-BCEAF1BF2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0CCCC3F-258A-781E-B4AA-4FF892DDBD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B3012D7-AD88-4E43-ACF9-9AEE5EA65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8FF6ED1-71DF-5ABD-BFE9-9755F84B9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EE54DA4-F9B3-2454-B085-0D0DE529C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23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22E04A-57CA-4D3F-724B-023699736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1A9669F-6069-3BD8-0C9A-553D0ADCA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6F3C7FC-AB20-F9D3-933F-C07F692A6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C1A3AD1-71F3-2BCA-2E69-FE3C4EE15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36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1465921-CAA0-FDD0-6B6D-147DED27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1296680-20B9-A3FC-EB3C-D8AE61107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51496A9-C51A-C23A-EB40-29236AB5C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10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410B36-5FA1-7CD3-BF67-ABA68D556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13E06B-1887-098A-D8C7-B0BFBB493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BABC2D3-A215-E86B-B3E6-03B84BC6E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B37581E-7B02-0813-E54F-02AD7AA7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307D7E9-8A65-2B83-6A65-EC4D5E2CD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536C503-BAFD-F93C-5B10-C74760A65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21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AA800C-A8AA-78BD-A3D5-E8F7C789F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C5F6C7E-3A7F-1DCD-D4FD-18078A4A61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314DDA8-46CB-23BF-1A65-F2DF824F2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D04B7D1-37F9-A833-EFE7-F83C0A69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C6BD56F-93A0-8B4D-6D96-77297EA8D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7482469-C101-A43B-B93E-27F5ABA1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93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06B1DE-2962-1580-0979-6E57A1C7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8798C51-2CAB-CC13-C1A9-A6283F9C5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68E5764-97EC-1B78-5EBF-F76546EB9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2B82D-C8AD-46F0-B091-0C75DE09FB34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A4296-9351-FD78-2D89-CBC29D1B9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36F016F-8E19-F274-F0C2-7E92371BAD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47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31.svg"/><Relationship Id="rId4" Type="http://schemas.openxmlformats.org/officeDocument/2006/relationships/image" Target="../media/image17.png"/><Relationship Id="rId9" Type="http://schemas.openxmlformats.org/officeDocument/2006/relationships/image" Target="../media/image3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21355" y="190732"/>
            <a:ext cx="75819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</a:t>
            </a: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қтың тақырыбы:</a:t>
            </a:r>
          </a:p>
          <a:p>
            <a:pPr lvl="0" algn="ctr"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«§1.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Қазақстандық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географтардың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зерттеулері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2633" y="2296656"/>
            <a:ext cx="90837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Мақсатқа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жету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мынаны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білу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География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қандай салаларға бөлінеді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Физикалық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экономикалық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география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оқытады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2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755" y="640760"/>
            <a:ext cx="2944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Қазіргі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кезеңі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6327" y="1876383"/>
            <a:ext cx="55182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Қазіргі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кезеңнің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басталуы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Қазақстанның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егемендік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алуымен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тұспа-тұс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келді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Қазіргі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қазақстандық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география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ғылымы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алдына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дербес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ғылым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қалыптасты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Қазақстанда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400-ден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астам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географ-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ғалым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бар.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орындары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орталықтары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орындары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Академиялық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қолданбалы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бөлінеді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843" y="603327"/>
            <a:ext cx="5263317" cy="368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843" y="4576600"/>
            <a:ext cx="4795669" cy="206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9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2362" y="575009"/>
            <a:ext cx="1027158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Қорытынды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сұрақ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. Уалихановтың Қазақстан географиясының қалыптасуындағы рөлі қандай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kk-KZ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географиясының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қалыптасуы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қанша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кезеңге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бөлінеді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Bent 1">
            <a:extLst>
              <a:ext uri="{FF2B5EF4-FFF2-40B4-BE49-F238E27FC236}">
                <a16:creationId xmlns="" xmlns:a16="http://schemas.microsoft.com/office/drawing/2014/main" id="{D5F35E58-A224-273A-F228-AFC82F2F813B}"/>
              </a:ext>
            </a:extLst>
          </p:cNvPr>
          <p:cNvSpPr/>
          <p:nvPr/>
        </p:nvSpPr>
        <p:spPr>
          <a:xfrm rot="5400000">
            <a:off x="3318586" y="2641179"/>
            <a:ext cx="713528" cy="1377697"/>
          </a:xfrm>
          <a:prstGeom prst="bentArrow">
            <a:avLst>
              <a:gd name="adj1" fmla="val 25000"/>
              <a:gd name="adj2" fmla="val 25000"/>
              <a:gd name="adj3" fmla="val 34858"/>
              <a:gd name="adj4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Arrow: Bent 2">
            <a:extLst>
              <a:ext uri="{FF2B5EF4-FFF2-40B4-BE49-F238E27FC236}">
                <a16:creationId xmlns="" xmlns:a16="http://schemas.microsoft.com/office/drawing/2014/main" id="{0BD35B6A-BE64-83E0-3126-13A069801416}"/>
              </a:ext>
            </a:extLst>
          </p:cNvPr>
          <p:cNvSpPr/>
          <p:nvPr/>
        </p:nvSpPr>
        <p:spPr>
          <a:xfrm rot="5400000">
            <a:off x="9016848" y="2641181"/>
            <a:ext cx="713528" cy="1377697"/>
          </a:xfrm>
          <a:prstGeom prst="bentArrow">
            <a:avLst>
              <a:gd name="adj1" fmla="val 25000"/>
              <a:gd name="adj2" fmla="val 25000"/>
              <a:gd name="adj3" fmla="val 34858"/>
              <a:gd name="adj4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Arrow: Bent 3">
            <a:extLst>
              <a:ext uri="{FF2B5EF4-FFF2-40B4-BE49-F238E27FC236}">
                <a16:creationId xmlns="" xmlns:a16="http://schemas.microsoft.com/office/drawing/2014/main" id="{7D37455C-8847-77B0-25E4-F8BB598643AE}"/>
              </a:ext>
            </a:extLst>
          </p:cNvPr>
          <p:cNvSpPr/>
          <p:nvPr/>
        </p:nvSpPr>
        <p:spPr>
          <a:xfrm rot="16200000" flipV="1">
            <a:off x="6170282" y="4473623"/>
            <a:ext cx="713528" cy="1377697"/>
          </a:xfrm>
          <a:prstGeom prst="bentArrow">
            <a:avLst>
              <a:gd name="adj1" fmla="val 25000"/>
              <a:gd name="adj2" fmla="val 25000"/>
              <a:gd name="adj3" fmla="val 34858"/>
              <a:gd name="adj4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923E414-9573-3BFF-CA1F-2A814C9690E7}"/>
              </a:ext>
            </a:extLst>
          </p:cNvPr>
          <p:cNvSpPr/>
          <p:nvPr/>
        </p:nvSpPr>
        <p:spPr>
          <a:xfrm>
            <a:off x="9143997" y="3435687"/>
            <a:ext cx="2353285" cy="2726500"/>
          </a:xfrm>
          <a:prstGeom prst="rect">
            <a:avLst/>
          </a:prstGeom>
          <a:gradFill>
            <a:gsLst>
              <a:gs pos="15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r="100000" b="100000"/>
            </a:path>
          </a:gradFill>
          <a:ln w="3956" cap="flat">
            <a:noFill/>
            <a:prstDash val="solid"/>
            <a:miter/>
          </a:ln>
          <a:effectLst>
            <a:outerShdw blurRad="508000" dist="127000" dir="5400000" algn="ctr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algn="ctr"/>
            <a:endParaRPr lang="en-ID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41FA16E1-69BB-DF2F-15D2-E773D87C2D24}"/>
              </a:ext>
            </a:extLst>
          </p:cNvPr>
          <p:cNvSpPr/>
          <p:nvPr/>
        </p:nvSpPr>
        <p:spPr>
          <a:xfrm>
            <a:off x="3518960" y="3435687"/>
            <a:ext cx="2353285" cy="2726500"/>
          </a:xfrm>
          <a:prstGeom prst="rect">
            <a:avLst/>
          </a:prstGeom>
          <a:gradFill>
            <a:gsLst>
              <a:gs pos="15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path path="circle">
              <a:fillToRect r="100000" b="100000"/>
            </a:path>
          </a:gradFill>
          <a:ln w="3956" cap="flat">
            <a:noFill/>
            <a:prstDash val="solid"/>
            <a:miter/>
          </a:ln>
          <a:effectLst>
            <a:outerShdw blurRad="508000" dist="127000" dir="5400000" algn="ctr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algn="ctr"/>
            <a:endParaRPr lang="en-ID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82FFC80E-A929-D693-EE16-61D264AC8EDF}"/>
              </a:ext>
            </a:extLst>
          </p:cNvPr>
          <p:cNvSpPr/>
          <p:nvPr/>
        </p:nvSpPr>
        <p:spPr>
          <a:xfrm>
            <a:off x="6331479" y="2340800"/>
            <a:ext cx="2353285" cy="2829026"/>
          </a:xfrm>
          <a:prstGeom prst="rect">
            <a:avLst/>
          </a:prstGeom>
          <a:gradFill>
            <a:gsLst>
              <a:gs pos="15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path path="circle">
              <a:fillToRect r="100000" b="100000"/>
            </a:path>
          </a:gradFill>
          <a:ln w="3956" cap="flat">
            <a:noFill/>
            <a:prstDash val="solid"/>
            <a:miter/>
          </a:ln>
          <a:effectLst>
            <a:outerShdw blurRad="508000" dist="127000" dir="5400000" algn="ctr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algn="ctr"/>
            <a:endParaRPr lang="en-ID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4904126A-E0A7-3C83-FD80-6FC014DF6C40}"/>
              </a:ext>
            </a:extLst>
          </p:cNvPr>
          <p:cNvSpPr txBox="1"/>
          <p:nvPr/>
        </p:nvSpPr>
        <p:spPr>
          <a:xfrm>
            <a:off x="3048622" y="562692"/>
            <a:ext cx="609073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ctr"/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КЕРІ БАЙЛАНЫС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F06FC2D4-8654-E994-0282-F8E2AACE880E}"/>
              </a:ext>
            </a:extLst>
          </p:cNvPr>
          <p:cNvGrpSpPr/>
          <p:nvPr/>
        </p:nvGrpSpPr>
        <p:grpSpPr>
          <a:xfrm>
            <a:off x="6597994" y="2520997"/>
            <a:ext cx="612000" cy="612000"/>
            <a:chOff x="6597994" y="2520997"/>
            <a:chExt cx="612000" cy="612000"/>
          </a:xfrm>
        </p:grpSpPr>
        <p:sp>
          <p:nvSpPr>
            <p:cNvPr id="50" name="Oval 49">
              <a:extLst>
                <a:ext uri="{FF2B5EF4-FFF2-40B4-BE49-F238E27FC236}">
                  <a16:creationId xmlns="" xmlns:a16="http://schemas.microsoft.com/office/drawing/2014/main" id="{86C06CC7-5489-B73F-AD1F-B698E0D8E71B}"/>
                </a:ext>
              </a:extLst>
            </p:cNvPr>
            <p:cNvSpPr/>
            <p:nvPr/>
          </p:nvSpPr>
          <p:spPr>
            <a:xfrm>
              <a:off x="6597994" y="2520997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63500" dir="5400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59" name="Graphic 58" descr="Open folder with solid fill">
              <a:extLst>
                <a:ext uri="{FF2B5EF4-FFF2-40B4-BE49-F238E27FC236}">
                  <a16:creationId xmlns="" xmlns:a16="http://schemas.microsoft.com/office/drawing/2014/main" id="{395526D5-C33D-C389-0822-5F6E1A417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723994" y="2646997"/>
              <a:ext cx="360000" cy="360000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DC33AE40-6933-4749-D8A3-35B45259490F}"/>
              </a:ext>
            </a:extLst>
          </p:cNvPr>
          <p:cNvGrpSpPr/>
          <p:nvPr/>
        </p:nvGrpSpPr>
        <p:grpSpPr>
          <a:xfrm>
            <a:off x="9417297" y="3626651"/>
            <a:ext cx="612000" cy="612000"/>
            <a:chOff x="9417297" y="3626651"/>
            <a:chExt cx="612000" cy="612000"/>
          </a:xfrm>
        </p:grpSpPr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F29F6438-FC71-E674-9A33-8D2679519385}"/>
                </a:ext>
              </a:extLst>
            </p:cNvPr>
            <p:cNvSpPr/>
            <p:nvPr/>
          </p:nvSpPr>
          <p:spPr>
            <a:xfrm>
              <a:off x="9417297" y="3626651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63500" dir="5400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60" name="Graphic 59" descr="Filing Box Archive with solid fill">
              <a:extLst>
                <a:ext uri="{FF2B5EF4-FFF2-40B4-BE49-F238E27FC236}">
                  <a16:creationId xmlns="" xmlns:a16="http://schemas.microsoft.com/office/drawing/2014/main" id="{4F423B28-DC6E-FCDE-2088-F869927B6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543297" y="3752651"/>
              <a:ext cx="360000" cy="360000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F06420CD-C78A-7D00-95B2-8BB42DB18B5E}"/>
              </a:ext>
            </a:extLst>
          </p:cNvPr>
          <p:cNvGrpSpPr/>
          <p:nvPr/>
        </p:nvGrpSpPr>
        <p:grpSpPr>
          <a:xfrm>
            <a:off x="694719" y="2340800"/>
            <a:ext cx="2365007" cy="2777152"/>
            <a:chOff x="694719" y="2340800"/>
            <a:chExt cx="2365007" cy="2777152"/>
          </a:xfrm>
        </p:grpSpPr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97C7C332-5B38-7464-13C8-D36EE829F3D5}"/>
                </a:ext>
              </a:extLst>
            </p:cNvPr>
            <p:cNvSpPr/>
            <p:nvPr/>
          </p:nvSpPr>
          <p:spPr>
            <a:xfrm>
              <a:off x="706441" y="2340800"/>
              <a:ext cx="2353285" cy="2726500"/>
            </a:xfrm>
            <a:prstGeom prst="rect">
              <a:avLst/>
            </a:prstGeom>
            <a:gradFill>
              <a:gsLst>
                <a:gs pos="15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r="100000" b="100000"/>
              </a:path>
            </a:gradFill>
            <a:ln w="3956" cap="flat">
              <a:noFill/>
              <a:prstDash val="solid"/>
              <a:miter/>
            </a:ln>
            <a:effectLst>
              <a:outerShdw blurRad="508000" dist="1270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pPr algn="ctr"/>
              <a:endParaRPr lang="en-ID" sz="1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0BA05CB3-1EC5-43E4-F939-FF8ED9C3F4BE}"/>
                </a:ext>
              </a:extLst>
            </p:cNvPr>
            <p:cNvSpPr txBox="1"/>
            <p:nvPr/>
          </p:nvSpPr>
          <p:spPr>
            <a:xfrm>
              <a:off x="694719" y="3178960"/>
              <a:ext cx="223815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ru-RU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Бағдарлама</a:t>
              </a: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бойынша</a:t>
              </a: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пайдалы</a:t>
              </a: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немесе</a:t>
              </a: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қызықты</a:t>
              </a: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деп</a:t>
              </a: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санайтын</a:t>
              </a: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нақты</a:t>
              </a: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тұстарын</a:t>
              </a: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 </a:t>
              </a:r>
              <a:r>
                <a:rPr lang="ru-RU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көрсетіңіз</a:t>
              </a:r>
              <a:endPara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  <a:p>
              <a:pPr>
                <a:buFont typeface="Arial" panose="020B0604020202020204" pitchFamily="34" charset="0"/>
                <a:buChar char="•"/>
              </a:pPr>
              <a:endPara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Пожалуйста, укажите конкретные моменты, которые вы считаете наиболее полезными или интересными</a:t>
              </a:r>
              <a:endParaRPr lang="en-US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="" xmlns:a16="http://schemas.microsoft.com/office/drawing/2014/main" id="{E6E14228-966F-2A40-C3D1-DFABEF131588}"/>
                </a:ext>
              </a:extLst>
            </p:cNvPr>
            <p:cNvGrpSpPr/>
            <p:nvPr/>
          </p:nvGrpSpPr>
          <p:grpSpPr>
            <a:xfrm>
              <a:off x="986526" y="2520997"/>
              <a:ext cx="612000" cy="612000"/>
              <a:chOff x="986526" y="2520997"/>
              <a:chExt cx="612000" cy="612000"/>
            </a:xfrm>
          </p:grpSpPr>
          <p:sp>
            <p:nvSpPr>
              <p:cNvPr id="41" name="Oval 40">
                <a:extLst>
                  <a:ext uri="{FF2B5EF4-FFF2-40B4-BE49-F238E27FC236}">
                    <a16:creationId xmlns="" xmlns:a16="http://schemas.microsoft.com/office/drawing/2014/main" id="{57BC89F1-AA64-03F9-73D1-467CB5299036}"/>
                  </a:ext>
                </a:extLst>
              </p:cNvPr>
              <p:cNvSpPr/>
              <p:nvPr/>
            </p:nvSpPr>
            <p:spPr>
              <a:xfrm>
                <a:off x="986526" y="2520997"/>
                <a:ext cx="612000" cy="61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17500" dist="63500" dir="5400000" algn="ctr" rotWithShape="0">
                  <a:srgbClr val="000000">
                    <a:alpha val="1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pic>
            <p:nvPicPr>
              <p:cNvPr id="61" name="Graphic 60" descr="Flip calendar with solid fill">
                <a:extLst>
                  <a:ext uri="{FF2B5EF4-FFF2-40B4-BE49-F238E27FC236}">
                    <a16:creationId xmlns="" xmlns:a16="http://schemas.microsoft.com/office/drawing/2014/main" id="{FB19DA19-671B-7DE9-30AA-207B81C095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1112526" y="2646997"/>
                <a:ext cx="360000" cy="360000"/>
              </a:xfrm>
              <a:prstGeom prst="rect">
                <a:avLst/>
              </a:prstGeom>
            </p:spPr>
          </p:pic>
        </p:grp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E31D77F1-D3CF-5D61-3689-9D1B2D5415D5}"/>
              </a:ext>
            </a:extLst>
          </p:cNvPr>
          <p:cNvGrpSpPr/>
          <p:nvPr/>
        </p:nvGrpSpPr>
        <p:grpSpPr>
          <a:xfrm>
            <a:off x="3805830" y="3626651"/>
            <a:ext cx="612000" cy="612000"/>
            <a:chOff x="3805830" y="3626651"/>
            <a:chExt cx="612000" cy="612000"/>
          </a:xfrm>
        </p:grpSpPr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735DDC55-EF41-38A3-9D60-3C1BBD38BBF5}"/>
                </a:ext>
              </a:extLst>
            </p:cNvPr>
            <p:cNvSpPr/>
            <p:nvPr/>
          </p:nvSpPr>
          <p:spPr>
            <a:xfrm>
              <a:off x="3805830" y="3626651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63500" dir="5400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62" name="Graphic 61" descr="Wallet with solid fill">
              <a:extLst>
                <a:ext uri="{FF2B5EF4-FFF2-40B4-BE49-F238E27FC236}">
                  <a16:creationId xmlns="" xmlns:a16="http://schemas.microsoft.com/office/drawing/2014/main" id="{D1F4153C-ECD7-0EA1-AD61-D1DDE91F7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3931830" y="3752651"/>
              <a:ext cx="360000" cy="3600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3CA0BB-95DD-A705-F2E2-C9D69BD6068E}"/>
              </a:ext>
            </a:extLst>
          </p:cNvPr>
          <p:cNvSpPr txBox="1"/>
          <p:nvPr/>
        </p:nvSpPr>
        <p:spPr>
          <a:xfrm>
            <a:off x="3705800" y="4239998"/>
            <a:ext cx="21323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Семинарды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жақсарту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бойынша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ұсыныс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немесе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идея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Предложите конкретные идеи или рекомендации по улучшению семинара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97ADDB-FDD5-F3CB-5CF0-BC4C51BCD6F2}"/>
              </a:ext>
            </a:extLst>
          </p:cNvPr>
          <p:cNvSpPr txBox="1"/>
          <p:nvPr/>
        </p:nvSpPr>
        <p:spPr>
          <a:xfrm>
            <a:off x="9177162" y="4202155"/>
            <a:ext cx="22905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Бағдарламаны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енгізуден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білім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алушылардың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білім беру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процесі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мен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тәрбиесіне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қандай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оң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әсер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күтесіз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Какое положительное влияние вы ожидаете от внедрения программы на образовательный процесс и воспитание обучающихся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9B45582-987C-FD4B-3CE2-24691D37A6F9}"/>
              </a:ext>
            </a:extLst>
          </p:cNvPr>
          <p:cNvSpPr txBox="1"/>
          <p:nvPr/>
        </p:nvSpPr>
        <p:spPr>
          <a:xfrm>
            <a:off x="6426366" y="3046168"/>
            <a:ext cx="22252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Семинардан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алған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білім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немесе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дағдыларды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жазыңыз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және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оны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өз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қызметіңізде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қалай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қолданасыз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Опишите конкретные знания или умения, которые вы получили, и как вы планируете их использовать в своей работе</a:t>
            </a:r>
          </a:p>
        </p:txBody>
      </p:sp>
    </p:spTree>
    <p:extLst>
      <p:ext uri="{BB962C8B-B14F-4D97-AF65-F5344CB8AC3E}">
        <p14:creationId xmlns:p14="http://schemas.microsoft.com/office/powerpoint/2010/main" val="56859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3593" y="1321276"/>
            <a:ext cx="999017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Сұрақ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географиясының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қалыптасу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кезеңдері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936" y="2883196"/>
            <a:ext cx="363474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09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3866" y="127889"/>
            <a:ext cx="119403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жерінің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зерттелу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жағдайы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алғашқы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географиялық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деректер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Еуропа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мен Азия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елдерінің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арасындағы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қарым-қатынас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сауда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керуен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жолдары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елшілік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көштері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салдарынан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жинақталды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барлығы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аумағынан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өткен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Осыған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Қазақстанның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көптеген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ерте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кезден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жазба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картографиялық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деректері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сақталған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66" y="3381153"/>
            <a:ext cx="2980179" cy="273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046" y="3264805"/>
            <a:ext cx="3101007" cy="294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736" y="3264805"/>
            <a:ext cx="3333084" cy="294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1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6930" y="373244"/>
            <a:ext cx="1080267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Сұрақ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жерін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тұрғыда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зерттеудің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бастауы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тұңғыш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жүйелі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зерттеген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қазақстандық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ғалым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742" y="3606209"/>
            <a:ext cx="468737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1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16" y="402127"/>
            <a:ext cx="117808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Шоқан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Шыңғысұлы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Уәлиханов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Шоқанның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Іле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өңірінің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географиялық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очеркі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Жоңғар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очеркі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XVIII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ғасырдағы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қазақ-жоңғар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қақтығысы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тағы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еңбектері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физикалық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география,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елтану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геоэкология,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география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ғылымдарының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қалыптасып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дамуына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ашты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Шоқан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жасында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география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қоғамының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құрамына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еніп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Қазақстанның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Орта Азия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елдерінің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географиясы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этнографиясын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зерттеуге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үлес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33913" y="3019647"/>
            <a:ext cx="3434319" cy="327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828" y="3109922"/>
            <a:ext cx="3703637" cy="327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391" y="3109922"/>
            <a:ext cx="3593804" cy="318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73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977" y="696288"/>
            <a:ext cx="114512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Сұрақ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географиясының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қалыптасуы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қанша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кезеңге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бөлінеді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95" y="2638646"/>
            <a:ext cx="4731489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85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1126" y="647528"/>
            <a:ext cx="11401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географиясының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қалыптасуы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кезеңге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бөлінеді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63877" y="2421454"/>
            <a:ext cx="66488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қалыптасу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кезеңі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даму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кезеңі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; 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ü"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қазіргі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кезең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26" y="1901012"/>
            <a:ext cx="3992488" cy="395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62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7804" y="639357"/>
            <a:ext cx="3622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Қалыптасу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кезеңі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183" y="1550994"/>
            <a:ext cx="66347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Қалыптасу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кезеңі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ғасырдың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ортасынан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1930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жылдардың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аяғына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созылды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Алғашқы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географиялық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ойлардың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орталықтары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Семей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қаласындағы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географиялық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қоғамының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бөлімшесі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Қазақстанға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іргелес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жатқан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Омбы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Орынбор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Ташкент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қалаларында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орналасты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1930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жылдардың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ортасында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мұғалімдік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институттардың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тұңғыш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география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кафедралары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соңында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1939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еліміздегі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алғашқы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географиялық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ғылыми-зерттеу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ұйымы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КСРО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Ғылым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академиясының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филиалында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география секторы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құрылды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689" y="639357"/>
            <a:ext cx="3707699" cy="272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39" y="3685622"/>
            <a:ext cx="38100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50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183" y="348373"/>
            <a:ext cx="2606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Даму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кезеңі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6327" y="953054"/>
            <a:ext cx="66347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Даму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кезеңі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1930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жылдан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1990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жылдардың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аяғына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уақыт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аралығын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қамтиды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География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секторының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құрылуымен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республиканың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табиғи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ресурстары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халқы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шаруашылығы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табиғат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зоналары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өзендер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көлдер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таулар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мұздықтар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климат,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өндіріс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көлік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қоныстануы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кешенді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карталар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жасалып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талдау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жұмыстары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жүргізілді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экономикалық-географиялық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бағыттағы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зерттеулер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республиканың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аудандарын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кешенді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зерттеуге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мүмкіндік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туғызды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тұста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география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ғылымының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томдық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еңбегі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жарыққа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шықты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КСРО мен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КСР-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география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ғылымы-географтарының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күш-жігерінің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нәтижесі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42" y="155613"/>
            <a:ext cx="3788648" cy="234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775" y="5081782"/>
            <a:ext cx="3497925" cy="177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287" y="2773072"/>
            <a:ext cx="3483758" cy="199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99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2141</TotalTime>
  <Words>501</Words>
  <Application>Microsoft Office PowerPoint</Application>
  <PresentationFormat>Произвольный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Анар Танирбергенова</dc:creator>
  <cp:lastModifiedBy>Lenovo</cp:lastModifiedBy>
  <cp:revision>75</cp:revision>
  <dcterms:created xsi:type="dcterms:W3CDTF">2024-07-26T04:49:11Z</dcterms:created>
  <dcterms:modified xsi:type="dcterms:W3CDTF">2025-08-12T14:26:40Z</dcterms:modified>
</cp:coreProperties>
</file>